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78885" autoAdjust="0"/>
  </p:normalViewPr>
  <p:slideViewPr>
    <p:cSldViewPr snapToGrid="0" snapToObjects="1">
      <p:cViewPr varScale="1">
        <p:scale>
          <a:sx n="89" d="100"/>
          <a:sy n="89" d="100"/>
        </p:scale>
        <p:origin x="139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277595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This project presents a Network Intrusion Detection System using Suricata as the detection engine and the ELK stack for monitoring and visualization. The goal is to detect, </a:t>
            </a:r>
            <a:r>
              <a:rPr lang="en-GB" dirty="0" err="1"/>
              <a:t>analyze</a:t>
            </a:r>
            <a:r>
              <a:rPr lang="en-GB" dirty="0"/>
              <a:t>, and visualize network attacks in real time using a practical and realistic setup.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This project focuses on network security and intrusion detection. We designed and implemented a complete IDS environment to simulate attacks and verify how effectively Suricata detects </a:t>
            </a:r>
            <a:r>
              <a:rPr lang="en-GB" b="1" dirty="0"/>
              <a:t>harmful</a:t>
            </a:r>
            <a:r>
              <a:rPr lang="en-GB" dirty="0"/>
              <a:t> network activities.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 system successfully detected all simulated attacks in real time.</a:t>
            </a:r>
            <a:br>
              <a:rPr lang="en-GB" dirty="0"/>
            </a:br>
            <a:r>
              <a:rPr lang="en-GB" dirty="0"/>
              <a:t>These include </a:t>
            </a:r>
            <a:r>
              <a:rPr lang="en-GB" b="1" dirty="0"/>
              <a:t>ping scanning</a:t>
            </a:r>
            <a:r>
              <a:rPr lang="en-GB" dirty="0"/>
              <a:t>, </a:t>
            </a:r>
            <a:r>
              <a:rPr lang="en-GB" b="1" dirty="0"/>
              <a:t>port scanning</a:t>
            </a:r>
            <a:r>
              <a:rPr lang="en-GB" dirty="0"/>
              <a:t>, </a:t>
            </a:r>
            <a:r>
              <a:rPr lang="en-GB" b="1" dirty="0"/>
              <a:t>SYN flood attack</a:t>
            </a:r>
            <a:r>
              <a:rPr lang="en-GB" dirty="0"/>
              <a:t>, </a:t>
            </a:r>
            <a:r>
              <a:rPr lang="en-GB" b="1" dirty="0"/>
              <a:t>unauthorized access</a:t>
            </a:r>
            <a:r>
              <a:rPr lang="en-GB" dirty="0"/>
              <a:t>, </a:t>
            </a:r>
            <a:r>
              <a:rPr lang="en-GB" b="1" dirty="0"/>
              <a:t>brute force login</a:t>
            </a:r>
            <a:r>
              <a:rPr lang="en-GB" dirty="0"/>
              <a:t>, </a:t>
            </a:r>
            <a:r>
              <a:rPr lang="en-GB" b="1" dirty="0"/>
              <a:t>SQL injection</a:t>
            </a:r>
            <a:r>
              <a:rPr lang="en-GB" dirty="0"/>
              <a:t>, and </a:t>
            </a:r>
            <a:r>
              <a:rPr lang="en-GB" b="1" dirty="0"/>
              <a:t>directory traversal</a:t>
            </a:r>
            <a:r>
              <a:rPr lang="en-GB" dirty="0"/>
              <a:t>.</a:t>
            </a:r>
            <a:br>
              <a:rPr lang="en-GB" dirty="0"/>
            </a:br>
            <a:r>
              <a:rPr lang="en-GB" dirty="0"/>
              <a:t>All attacks are clearly shown in Kibana with time, source IP, and severity level.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Suricata generates alerts in EVE JSON format. </a:t>
            </a:r>
            <a:r>
              <a:rPr lang="en-GB" dirty="0" err="1"/>
              <a:t>Filebeat</a:t>
            </a:r>
            <a:r>
              <a:rPr lang="en-GB" dirty="0"/>
              <a:t> automatically forwards these logs to Elasticsearch, where they are indexed and </a:t>
            </a:r>
            <a:r>
              <a:rPr lang="en-GB" dirty="0" err="1"/>
              <a:t>analyzed</a:t>
            </a:r>
            <a:r>
              <a:rPr lang="en-GB" dirty="0"/>
              <a:t>, and finally visualized in Kibana dashboards.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The system successfully detected all simulated attacks in real time. Kibana dashboards provide clear visibility into attack types, </a:t>
            </a:r>
            <a:br>
              <a:rPr lang="en-GB" dirty="0"/>
            </a:br>
            <a:br>
              <a:rPr lang="en-GB" dirty="0"/>
            </a:br>
            <a:r>
              <a:rPr lang="en-GB" dirty="0"/>
              <a:t>lets move to the </a:t>
            </a:r>
            <a:r>
              <a:rPr lang="en-GB" b="1" dirty="0"/>
              <a:t>Practical implementation</a:t>
            </a:r>
            <a:endParaRPr lang="en-GB" dirty="0"/>
          </a:p>
          <a:p>
            <a:br>
              <a:rPr lang="en-GB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png"/><Relationship Id="rId18" Type="http://schemas.openxmlformats.org/officeDocument/2006/relationships/image" Target="../media/image21.png"/><Relationship Id="rId3" Type="http://schemas.openxmlformats.org/officeDocument/2006/relationships/image" Target="../media/image1.png"/><Relationship Id="rId21" Type="http://schemas.openxmlformats.org/officeDocument/2006/relationships/image" Target="../media/image24.png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17" Type="http://schemas.openxmlformats.org/officeDocument/2006/relationships/image" Target="../media/image20.png"/><Relationship Id="rId25" Type="http://schemas.openxmlformats.org/officeDocument/2006/relationships/image" Target="../media/image28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9.png"/><Relationship Id="rId20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24" Type="http://schemas.openxmlformats.org/officeDocument/2006/relationships/image" Target="../media/image27.png"/><Relationship Id="rId5" Type="http://schemas.openxmlformats.org/officeDocument/2006/relationships/image" Target="../media/image3.png"/><Relationship Id="rId15" Type="http://schemas.openxmlformats.org/officeDocument/2006/relationships/image" Target="../media/image18.png"/><Relationship Id="rId23" Type="http://schemas.openxmlformats.org/officeDocument/2006/relationships/image" Target="../media/image26.png"/><Relationship Id="rId10" Type="http://schemas.openxmlformats.org/officeDocument/2006/relationships/image" Target="../media/image13.png"/><Relationship Id="rId19" Type="http://schemas.openxmlformats.org/officeDocument/2006/relationships/image" Target="../media/image22.png"/><Relationship Id="rId4" Type="http://schemas.openxmlformats.org/officeDocument/2006/relationships/image" Target="../media/image2.png"/><Relationship Id="rId9" Type="http://schemas.openxmlformats.org/officeDocument/2006/relationships/image" Target="../media/image12.png"/><Relationship Id="rId14" Type="http://schemas.openxmlformats.org/officeDocument/2006/relationships/image" Target="../media/image17.png"/><Relationship Id="rId22" Type="http://schemas.openxmlformats.org/officeDocument/2006/relationships/image" Target="../media/image2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13" Type="http://schemas.openxmlformats.org/officeDocument/2006/relationships/image" Target="../media/image36.png"/><Relationship Id="rId3" Type="http://schemas.openxmlformats.org/officeDocument/2006/relationships/image" Target="../media/image1.png"/><Relationship Id="rId7" Type="http://schemas.openxmlformats.org/officeDocument/2006/relationships/image" Target="../media/image30.png"/><Relationship Id="rId12" Type="http://schemas.openxmlformats.org/officeDocument/2006/relationships/image" Target="../media/image35.png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3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png"/><Relationship Id="rId11" Type="http://schemas.openxmlformats.org/officeDocument/2006/relationships/image" Target="../media/image34.png"/><Relationship Id="rId5" Type="http://schemas.openxmlformats.org/officeDocument/2006/relationships/image" Target="../media/image3.png"/><Relationship Id="rId15" Type="http://schemas.openxmlformats.org/officeDocument/2006/relationships/image" Target="../media/image38.png"/><Relationship Id="rId10" Type="http://schemas.openxmlformats.org/officeDocument/2006/relationships/image" Target="../media/image33.png"/><Relationship Id="rId4" Type="http://schemas.openxmlformats.org/officeDocument/2006/relationships/image" Target="../media/image2.png"/><Relationship Id="rId9" Type="http://schemas.openxmlformats.org/officeDocument/2006/relationships/image" Target="../media/image32.png"/><Relationship Id="rId14" Type="http://schemas.openxmlformats.org/officeDocument/2006/relationships/image" Target="../media/image3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13" Type="http://schemas.openxmlformats.org/officeDocument/2006/relationships/image" Target="../media/image44.png"/><Relationship Id="rId18" Type="http://schemas.openxmlformats.org/officeDocument/2006/relationships/image" Target="../media/image48.png"/><Relationship Id="rId3" Type="http://schemas.openxmlformats.org/officeDocument/2006/relationships/image" Target="../media/image1.png"/><Relationship Id="rId21" Type="http://schemas.openxmlformats.org/officeDocument/2006/relationships/image" Target="../media/image51.png"/><Relationship Id="rId7" Type="http://schemas.openxmlformats.org/officeDocument/2006/relationships/image" Target="../media/image40.png"/><Relationship Id="rId12" Type="http://schemas.openxmlformats.org/officeDocument/2006/relationships/image" Target="../media/image43.png"/><Relationship Id="rId17" Type="http://schemas.openxmlformats.org/officeDocument/2006/relationships/image" Target="../media/image22.png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47.png"/><Relationship Id="rId20" Type="http://schemas.openxmlformats.org/officeDocument/2006/relationships/image" Target="../media/image5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11" Type="http://schemas.openxmlformats.org/officeDocument/2006/relationships/image" Target="../media/image42.png"/><Relationship Id="rId24" Type="http://schemas.openxmlformats.org/officeDocument/2006/relationships/image" Target="../media/image54.png"/><Relationship Id="rId5" Type="http://schemas.openxmlformats.org/officeDocument/2006/relationships/image" Target="../media/image3.png"/><Relationship Id="rId15" Type="http://schemas.openxmlformats.org/officeDocument/2006/relationships/image" Target="../media/image46.png"/><Relationship Id="rId23" Type="http://schemas.openxmlformats.org/officeDocument/2006/relationships/image" Target="../media/image53.png"/><Relationship Id="rId10" Type="http://schemas.openxmlformats.org/officeDocument/2006/relationships/image" Target="../media/image41.png"/><Relationship Id="rId19" Type="http://schemas.openxmlformats.org/officeDocument/2006/relationships/image" Target="../media/image49.png"/><Relationship Id="rId4" Type="http://schemas.openxmlformats.org/officeDocument/2006/relationships/image" Target="../media/image2.png"/><Relationship Id="rId9" Type="http://schemas.openxmlformats.org/officeDocument/2006/relationships/image" Target="../media/image28.png"/><Relationship Id="rId14" Type="http://schemas.openxmlformats.org/officeDocument/2006/relationships/image" Target="../media/image45.png"/><Relationship Id="rId22" Type="http://schemas.openxmlformats.org/officeDocument/2006/relationships/image" Target="../media/image5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png"/><Relationship Id="rId3" Type="http://schemas.openxmlformats.org/officeDocument/2006/relationships/image" Target="../media/image1.png"/><Relationship Id="rId7" Type="http://schemas.openxmlformats.org/officeDocument/2006/relationships/image" Target="../media/image5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5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97000" y="2044700"/>
            <a:ext cx="8318500" cy="1663700"/>
          </a:xfrm>
          <a:prstGeom prst="rect">
            <a:avLst/>
          </a:prstGeom>
        </p:spPr>
      </p:pic>
      <p:pic>
        <p:nvPicPr>
          <p:cNvPr id="7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97000" y="3568700"/>
            <a:ext cx="7734300" cy="317500"/>
          </a:xfrm>
          <a:prstGeom prst="rect">
            <a:avLst/>
          </a:prstGeom>
        </p:spPr>
      </p:pic>
      <p:pic>
        <p:nvPicPr>
          <p:cNvPr id="8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97000" y="5143500"/>
            <a:ext cx="4902200" cy="190500"/>
          </a:xfrm>
          <a:prstGeom prst="rect">
            <a:avLst/>
          </a:prstGeom>
        </p:spPr>
      </p:pic>
      <p:pic>
        <p:nvPicPr>
          <p:cNvPr id="9" name="Image 7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536700" y="4254500"/>
            <a:ext cx="711200" cy="76200"/>
          </a:xfrm>
          <a:prstGeom prst="rect">
            <a:avLst/>
          </a:prstGeom>
        </p:spPr>
      </p:pic>
      <p:sp>
        <p:nvSpPr>
          <p:cNvPr id="10" name="Text 0"/>
          <p:cNvSpPr/>
          <p:nvPr/>
        </p:nvSpPr>
        <p:spPr>
          <a:xfrm>
            <a:off x="1460500" y="2082800"/>
            <a:ext cx="11323320" cy="603448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t"/>
          <a:lstStyle/>
          <a:p>
            <a:pPr marL="0" indent="0" algn="l">
              <a:lnSpc>
                <a:spcPts val="4752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Poppins_Bold" pitchFamily="34" charset="0"/>
                <a:ea typeface="Poppins_Bold" pitchFamily="34" charset="-122"/>
                <a:cs typeface="Poppins_Bold" pitchFamily="34" charset="-120"/>
              </a:rPr>
              <a:t>NIDS Implementation:</a:t>
            </a:r>
            <a:endParaRPr lang="en-US" sz="4400" dirty="0"/>
          </a:p>
        </p:txBody>
      </p:sp>
      <p:sp>
        <p:nvSpPr>
          <p:cNvPr id="11" name="Text 1"/>
          <p:cNvSpPr/>
          <p:nvPr/>
        </p:nvSpPr>
        <p:spPr>
          <a:xfrm>
            <a:off x="1460500" y="2686249"/>
            <a:ext cx="9436100" cy="603448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t"/>
          <a:lstStyle/>
          <a:p>
            <a:pPr marL="0" indent="0" algn="l">
              <a:lnSpc>
                <a:spcPts val="4752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Poppins_Bold" pitchFamily="34" charset="0"/>
                <a:ea typeface="Poppins_Bold" pitchFamily="34" charset="-122"/>
                <a:cs typeface="Poppins_Bold" pitchFamily="34" charset="-120"/>
              </a:rPr>
              <a:t>Suricata &amp; ELK</a:t>
            </a:r>
            <a:endParaRPr lang="en-US" sz="4400" dirty="0"/>
          </a:p>
        </p:txBody>
      </p:sp>
      <p:sp>
        <p:nvSpPr>
          <p:cNvPr id="12" name="Text 2"/>
          <p:cNvSpPr/>
          <p:nvPr/>
        </p:nvSpPr>
        <p:spPr>
          <a:xfrm>
            <a:off x="1460500" y="3606800"/>
            <a:ext cx="12687300" cy="259556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t"/>
          <a:lstStyle/>
          <a:p>
            <a:pPr marL="0" indent="0" algn="l">
              <a:lnSpc>
                <a:spcPts val="1944"/>
              </a:lnSpc>
              <a:buNone/>
            </a:pPr>
            <a:r>
              <a:rPr lang="en-US" sz="1800" b="1" dirty="0">
                <a:solidFill>
                  <a:srgbClr val="FFFFFF"/>
                </a:solidFill>
                <a:latin typeface="Poppins_Bold" pitchFamily="34" charset="0"/>
                <a:ea typeface="Poppins_Bold" pitchFamily="34" charset="-122"/>
                <a:cs typeface="Poppins_Bold" pitchFamily="34" charset="-120"/>
              </a:rPr>
              <a:t>• Ali Janbein, Ali Mostafa</a:t>
            </a:r>
            <a:endParaRPr lang="en-US" sz="1800" dirty="0"/>
          </a:p>
        </p:txBody>
      </p:sp>
      <p:sp>
        <p:nvSpPr>
          <p:cNvPr id="13" name="Text 3"/>
          <p:cNvSpPr/>
          <p:nvPr/>
        </p:nvSpPr>
        <p:spPr>
          <a:xfrm>
            <a:off x="1460500" y="5181600"/>
            <a:ext cx="10572750" cy="191889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t"/>
          <a:lstStyle/>
          <a:p>
            <a:pPr marL="0" indent="0" algn="l">
              <a:lnSpc>
                <a:spcPts val="1512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Security Project</a:t>
            </a:r>
            <a:endParaRPr lang="en-US" sz="1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51300" y="2514600"/>
            <a:ext cx="889000" cy="2616200"/>
          </a:xfrm>
          <a:prstGeom prst="rect">
            <a:avLst/>
          </a:prstGeom>
        </p:spPr>
      </p:pic>
      <p:pic>
        <p:nvPicPr>
          <p:cNvPr id="7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89500" y="2146300"/>
            <a:ext cx="1257300" cy="3352800"/>
          </a:xfrm>
          <a:prstGeom prst="rect">
            <a:avLst/>
          </a:prstGeom>
        </p:spPr>
      </p:pic>
      <p:pic>
        <p:nvPicPr>
          <p:cNvPr id="8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251700" y="2514600"/>
            <a:ext cx="889000" cy="2616200"/>
          </a:xfrm>
          <a:prstGeom prst="rect">
            <a:avLst/>
          </a:prstGeom>
        </p:spPr>
      </p:pic>
      <p:pic>
        <p:nvPicPr>
          <p:cNvPr id="9" name="Image 7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337300" y="2146300"/>
            <a:ext cx="952500" cy="3352800"/>
          </a:xfrm>
          <a:prstGeom prst="rect">
            <a:avLst/>
          </a:prstGeom>
        </p:spPr>
      </p:pic>
      <p:pic>
        <p:nvPicPr>
          <p:cNvPr id="10" name="Image 8" descr="preencoded.pn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867400" y="1574800"/>
            <a:ext cx="774700" cy="4483100"/>
          </a:xfrm>
          <a:prstGeom prst="rect">
            <a:avLst/>
          </a:prstGeom>
        </p:spPr>
      </p:pic>
      <p:pic>
        <p:nvPicPr>
          <p:cNvPr id="11" name="Image 9" descr="preencoded.png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483600" y="3657600"/>
            <a:ext cx="1993900" cy="266700"/>
          </a:xfrm>
          <a:prstGeom prst="rect">
            <a:avLst/>
          </a:prstGeom>
        </p:spPr>
      </p:pic>
      <p:pic>
        <p:nvPicPr>
          <p:cNvPr id="12" name="Image 10" descr="preencoded.png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01700" y="3657600"/>
            <a:ext cx="2959100" cy="266700"/>
          </a:xfrm>
          <a:prstGeom prst="rect">
            <a:avLst/>
          </a:prstGeom>
        </p:spPr>
      </p:pic>
      <p:pic>
        <p:nvPicPr>
          <p:cNvPr id="13" name="Image 11" descr="preencoded.png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483600" y="2032000"/>
            <a:ext cx="2476501" cy="241300"/>
          </a:xfrm>
          <a:prstGeom prst="rect">
            <a:avLst/>
          </a:prstGeom>
        </p:spPr>
      </p:pic>
      <p:pic>
        <p:nvPicPr>
          <p:cNvPr id="14" name="Image 12" descr="preencoded.png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9804400" y="2857500"/>
            <a:ext cx="2247900" cy="241300"/>
          </a:xfrm>
          <a:prstGeom prst="rect">
            <a:avLst/>
          </a:prstGeom>
        </p:spPr>
      </p:pic>
      <p:pic>
        <p:nvPicPr>
          <p:cNvPr id="15" name="Image 13" descr="preencoded.png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9652000" y="4267200"/>
            <a:ext cx="2171700" cy="241300"/>
          </a:xfrm>
          <a:prstGeom prst="rect">
            <a:avLst/>
          </a:prstGeom>
        </p:spPr>
      </p:pic>
      <p:pic>
        <p:nvPicPr>
          <p:cNvPr id="16" name="Image 14" descr="preencoded.png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483600" y="4838700"/>
            <a:ext cx="2476501" cy="241300"/>
          </a:xfrm>
          <a:prstGeom prst="rect">
            <a:avLst/>
          </a:prstGeom>
        </p:spPr>
      </p:pic>
      <p:pic>
        <p:nvPicPr>
          <p:cNvPr id="17" name="Image 15" descr="preencoded.png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854200" y="2032000"/>
            <a:ext cx="2247900" cy="241300"/>
          </a:xfrm>
          <a:prstGeom prst="rect">
            <a:avLst/>
          </a:prstGeom>
        </p:spPr>
      </p:pic>
      <p:pic>
        <p:nvPicPr>
          <p:cNvPr id="18" name="Image 16" descr="preencoded.png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016000" y="2857500"/>
            <a:ext cx="2641600" cy="241300"/>
          </a:xfrm>
          <a:prstGeom prst="rect">
            <a:avLst/>
          </a:prstGeom>
        </p:spPr>
      </p:pic>
      <p:pic>
        <p:nvPicPr>
          <p:cNvPr id="19" name="Image 17" descr="preencoded.png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698500" y="4267200"/>
            <a:ext cx="2743200" cy="495300"/>
          </a:xfrm>
          <a:prstGeom prst="rect">
            <a:avLst/>
          </a:prstGeom>
        </p:spPr>
      </p:pic>
      <p:pic>
        <p:nvPicPr>
          <p:cNvPr id="20" name="Image 18" descr="preencoded.png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689100" y="5003800"/>
            <a:ext cx="2108200" cy="241300"/>
          </a:xfrm>
          <a:prstGeom prst="rect">
            <a:avLst/>
          </a:prstGeom>
        </p:spPr>
      </p:pic>
      <p:pic>
        <p:nvPicPr>
          <p:cNvPr id="21" name="Image 19" descr="preencoded.png"/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8204200" y="4038600"/>
            <a:ext cx="1397000" cy="50800"/>
          </a:xfrm>
          <a:prstGeom prst="rect">
            <a:avLst/>
          </a:prstGeom>
        </p:spPr>
      </p:pic>
      <p:pic>
        <p:nvPicPr>
          <p:cNvPr id="22" name="Image 20" descr="preencoded.png"/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8204200" y="3467100"/>
            <a:ext cx="1397000" cy="50800"/>
          </a:xfrm>
          <a:prstGeom prst="rect">
            <a:avLst/>
          </a:prstGeom>
        </p:spPr>
      </p:pic>
      <p:pic>
        <p:nvPicPr>
          <p:cNvPr id="23" name="Image 21" descr="preencoded.png"/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2463800" y="4038600"/>
            <a:ext cx="1397000" cy="50800"/>
          </a:xfrm>
          <a:prstGeom prst="rect">
            <a:avLst/>
          </a:prstGeom>
        </p:spPr>
      </p:pic>
      <p:pic>
        <p:nvPicPr>
          <p:cNvPr id="24" name="Image 22" descr="preencoded.png"/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2463800" y="3467100"/>
            <a:ext cx="1397000" cy="50800"/>
          </a:xfrm>
          <a:prstGeom prst="rect">
            <a:avLst/>
          </a:prstGeom>
        </p:spPr>
      </p:pic>
      <p:pic>
        <p:nvPicPr>
          <p:cNvPr id="25" name="Image 23" descr="preencoded.png"/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660400" y="342900"/>
            <a:ext cx="8686801" cy="635000"/>
          </a:xfrm>
          <a:prstGeom prst="rect">
            <a:avLst/>
          </a:prstGeom>
        </p:spPr>
      </p:pic>
      <p:pic>
        <p:nvPicPr>
          <p:cNvPr id="26" name="Image 24" descr="preencoded.png"/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552450" y="501650"/>
            <a:ext cx="101600" cy="368300"/>
          </a:xfrm>
          <a:prstGeom prst="rect">
            <a:avLst/>
          </a:prstGeom>
        </p:spPr>
      </p:pic>
      <p:sp>
        <p:nvSpPr>
          <p:cNvPr id="27" name="Text 0"/>
          <p:cNvSpPr/>
          <p:nvPr/>
        </p:nvSpPr>
        <p:spPr>
          <a:xfrm>
            <a:off x="8483600" y="3657600"/>
            <a:ext cx="3613150" cy="292497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t"/>
          <a:lstStyle/>
          <a:p>
            <a:pPr marL="0" indent="0" algn="l">
              <a:lnSpc>
                <a:spcPts val="2304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System Architecture</a:t>
            </a:r>
            <a:endParaRPr lang="en-US" sz="1600" dirty="0"/>
          </a:p>
        </p:txBody>
      </p:sp>
      <p:sp>
        <p:nvSpPr>
          <p:cNvPr id="28" name="Text 1"/>
          <p:cNvSpPr/>
          <p:nvPr/>
        </p:nvSpPr>
        <p:spPr>
          <a:xfrm>
            <a:off x="355600" y="3606800"/>
            <a:ext cx="3340100" cy="292497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t"/>
          <a:lstStyle/>
          <a:p>
            <a:pPr marL="0" indent="0" algn="r">
              <a:lnSpc>
                <a:spcPts val="2304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Monitoring Points</a:t>
            </a:r>
            <a:endParaRPr lang="en-US" sz="1600" dirty="0"/>
          </a:p>
        </p:txBody>
      </p:sp>
      <p:sp>
        <p:nvSpPr>
          <p:cNvPr id="29" name="Text 2"/>
          <p:cNvSpPr/>
          <p:nvPr/>
        </p:nvSpPr>
        <p:spPr>
          <a:xfrm>
            <a:off x="8483600" y="2032000"/>
            <a:ext cx="3613150" cy="255984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t"/>
          <a:lstStyle/>
          <a:p>
            <a:pPr marL="0" indent="0" algn="l">
              <a:lnSpc>
                <a:spcPts val="2016"/>
              </a:lnSpc>
              <a:buNone/>
            </a:pPr>
            <a:r>
              <a:rPr lang="en-US" sz="1400" dirty="0">
                <a:solidFill>
                  <a:srgbClr val="57EFE9">
                    <a:alpha val="70000"/>
                  </a:srgbClr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Kali (Attacker)</a:t>
            </a:r>
            <a:endParaRPr lang="en-US" sz="1400" dirty="0"/>
          </a:p>
        </p:txBody>
      </p:sp>
      <p:sp>
        <p:nvSpPr>
          <p:cNvPr id="30" name="Text 3"/>
          <p:cNvSpPr/>
          <p:nvPr/>
        </p:nvSpPr>
        <p:spPr>
          <a:xfrm>
            <a:off x="9804400" y="2857500"/>
            <a:ext cx="2750820" cy="255984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t"/>
          <a:lstStyle/>
          <a:p>
            <a:pPr marL="0" indent="0" algn="l">
              <a:lnSpc>
                <a:spcPts val="2016"/>
              </a:lnSpc>
              <a:buNone/>
            </a:pPr>
            <a:r>
              <a:rPr lang="en-US" sz="1400" dirty="0">
                <a:solidFill>
                  <a:srgbClr val="57EFE9">
                    <a:alpha val="70000"/>
                  </a:srgbClr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Target Web Server</a:t>
            </a:r>
            <a:endParaRPr lang="en-US" sz="1400" dirty="0"/>
          </a:p>
        </p:txBody>
      </p:sp>
      <p:sp>
        <p:nvSpPr>
          <p:cNvPr id="31" name="Text 4"/>
          <p:cNvSpPr/>
          <p:nvPr/>
        </p:nvSpPr>
        <p:spPr>
          <a:xfrm>
            <a:off x="8676640" y="4267200"/>
            <a:ext cx="3032760" cy="255984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t"/>
          <a:lstStyle/>
          <a:p>
            <a:pPr marL="0" indent="0" algn="r">
              <a:lnSpc>
                <a:spcPts val="2016"/>
              </a:lnSpc>
              <a:buNone/>
            </a:pPr>
            <a:r>
              <a:rPr lang="en-US" sz="1400" dirty="0">
                <a:solidFill>
                  <a:srgbClr val="57EFE9">
                    <a:alpha val="70000"/>
                  </a:srgbClr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Suricata (Defender)</a:t>
            </a:r>
            <a:endParaRPr lang="en-US" sz="1400" dirty="0"/>
          </a:p>
        </p:txBody>
      </p:sp>
      <p:sp>
        <p:nvSpPr>
          <p:cNvPr id="32" name="Text 5"/>
          <p:cNvSpPr/>
          <p:nvPr/>
        </p:nvSpPr>
        <p:spPr>
          <a:xfrm>
            <a:off x="8483600" y="4838700"/>
            <a:ext cx="3613150" cy="255984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t"/>
          <a:lstStyle/>
          <a:p>
            <a:pPr marL="0" indent="0" algn="l">
              <a:lnSpc>
                <a:spcPts val="2016"/>
              </a:lnSpc>
              <a:buNone/>
            </a:pPr>
            <a:r>
              <a:rPr lang="en-US" sz="1400" dirty="0">
                <a:solidFill>
                  <a:srgbClr val="57EFE9">
                    <a:alpha val="70000"/>
                  </a:srgbClr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Filebeat (Shipper)</a:t>
            </a:r>
            <a:endParaRPr lang="en-US" sz="1400" dirty="0"/>
          </a:p>
        </p:txBody>
      </p:sp>
      <p:sp>
        <p:nvSpPr>
          <p:cNvPr id="33" name="Text 6"/>
          <p:cNvSpPr/>
          <p:nvPr/>
        </p:nvSpPr>
        <p:spPr>
          <a:xfrm>
            <a:off x="1404620" y="2032000"/>
            <a:ext cx="2697480" cy="255984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t"/>
          <a:lstStyle/>
          <a:p>
            <a:pPr marL="0" indent="0" algn="r">
              <a:lnSpc>
                <a:spcPts val="2016"/>
              </a:lnSpc>
              <a:buNone/>
            </a:pPr>
            <a:r>
              <a:rPr lang="en-US" sz="1400" dirty="0">
                <a:solidFill>
                  <a:srgbClr val="D3F87B">
                    <a:alpha val="70000"/>
                  </a:srgbClr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Elasticsearch (Index)</a:t>
            </a:r>
            <a:endParaRPr lang="en-US" sz="1400" dirty="0"/>
          </a:p>
        </p:txBody>
      </p:sp>
      <p:sp>
        <p:nvSpPr>
          <p:cNvPr id="34" name="Text 7"/>
          <p:cNvSpPr/>
          <p:nvPr/>
        </p:nvSpPr>
        <p:spPr>
          <a:xfrm>
            <a:off x="1016000" y="2857500"/>
            <a:ext cx="3528060" cy="255984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t"/>
          <a:lstStyle/>
          <a:p>
            <a:pPr marL="0" indent="0" algn="l">
              <a:lnSpc>
                <a:spcPts val="2016"/>
              </a:lnSpc>
              <a:buNone/>
            </a:pPr>
            <a:r>
              <a:rPr lang="en-US" sz="1400" dirty="0">
                <a:solidFill>
                  <a:srgbClr val="D3F87B">
                    <a:alpha val="70000"/>
                  </a:srgbClr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Kibana (Dashboards)</a:t>
            </a:r>
            <a:endParaRPr lang="en-US" sz="1400" dirty="0"/>
          </a:p>
        </p:txBody>
      </p:sp>
      <p:sp>
        <p:nvSpPr>
          <p:cNvPr id="35" name="Text 8"/>
          <p:cNvSpPr/>
          <p:nvPr/>
        </p:nvSpPr>
        <p:spPr>
          <a:xfrm>
            <a:off x="149860" y="4267200"/>
            <a:ext cx="3291840" cy="255984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t"/>
          <a:lstStyle/>
          <a:p>
            <a:pPr marL="0" indent="0" algn="r">
              <a:lnSpc>
                <a:spcPts val="2016"/>
              </a:lnSpc>
              <a:buNone/>
            </a:pPr>
            <a:r>
              <a:rPr lang="en-US" sz="1400" dirty="0">
                <a:solidFill>
                  <a:srgbClr val="D3F87B">
                    <a:alpha val="70000"/>
                  </a:srgbClr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Traffic Inspection</a:t>
            </a:r>
            <a:endParaRPr lang="en-US" sz="1400" dirty="0"/>
          </a:p>
        </p:txBody>
      </p:sp>
      <p:sp>
        <p:nvSpPr>
          <p:cNvPr id="36" name="Text 9"/>
          <p:cNvSpPr/>
          <p:nvPr/>
        </p:nvSpPr>
        <p:spPr>
          <a:xfrm>
            <a:off x="1689100" y="5003800"/>
            <a:ext cx="3105150" cy="255984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t"/>
          <a:lstStyle/>
          <a:p>
            <a:pPr marL="0" indent="0" algn="l">
              <a:lnSpc>
                <a:spcPts val="2016"/>
              </a:lnSpc>
              <a:buNone/>
            </a:pPr>
            <a:r>
              <a:rPr lang="en-US" sz="1400" dirty="0">
                <a:solidFill>
                  <a:srgbClr val="D3F87B">
                    <a:alpha val="70000"/>
                  </a:srgbClr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Generate Alerts</a:t>
            </a:r>
            <a:endParaRPr lang="en-US" sz="1400" dirty="0"/>
          </a:p>
        </p:txBody>
      </p:sp>
      <p:sp>
        <p:nvSpPr>
          <p:cNvPr id="37" name="Text 10"/>
          <p:cNvSpPr/>
          <p:nvPr/>
        </p:nvSpPr>
        <p:spPr>
          <a:xfrm>
            <a:off x="749300" y="341908"/>
            <a:ext cx="13510261" cy="597892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t"/>
          <a:lstStyle/>
          <a:p>
            <a:pPr marL="0" indent="0" algn="l">
              <a:lnSpc>
                <a:spcPts val="4608"/>
              </a:lnSpc>
              <a:buNone/>
            </a:pPr>
            <a:r>
              <a:rPr lang="en-US" sz="3200" b="1" dirty="0">
                <a:solidFill>
                  <a:srgbClr val="FFFFFF"/>
                </a:solidFill>
                <a:latin typeface="Poppins_Bold" pitchFamily="34" charset="0"/>
                <a:ea typeface="Poppins_Bold" pitchFamily="34" charset="-122"/>
                <a:cs typeface="Poppins_Bold" pitchFamily="34" charset="-120"/>
              </a:rPr>
              <a:t>System Architecture and Traffic Flow</a:t>
            </a:r>
            <a:endParaRPr lang="en-US" sz="3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86400" y="2344529"/>
            <a:ext cx="355600" cy="355600"/>
          </a:xfrm>
          <a:prstGeom prst="rect">
            <a:avLst/>
          </a:prstGeom>
        </p:spPr>
      </p:pic>
      <p:pic>
        <p:nvPicPr>
          <p:cNvPr id="9" name="Image 7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86400" y="3084953"/>
            <a:ext cx="355600" cy="355600"/>
          </a:xfrm>
          <a:prstGeom prst="rect">
            <a:avLst/>
          </a:prstGeom>
        </p:spPr>
      </p:pic>
      <p:pic>
        <p:nvPicPr>
          <p:cNvPr id="10" name="Image 8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032500" y="3644900"/>
            <a:ext cx="5207000" cy="736600"/>
          </a:xfrm>
          <a:prstGeom prst="rect">
            <a:avLst/>
          </a:prstGeom>
        </p:spPr>
      </p:pic>
      <p:pic>
        <p:nvPicPr>
          <p:cNvPr id="11" name="Image 9" descr="preencoded.pn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445760" y="1713005"/>
            <a:ext cx="355600" cy="355600"/>
          </a:xfrm>
          <a:prstGeom prst="rect">
            <a:avLst/>
          </a:prstGeom>
        </p:spPr>
      </p:pic>
      <p:pic>
        <p:nvPicPr>
          <p:cNvPr id="12" name="Image 10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032500" y="1155700"/>
            <a:ext cx="5207000" cy="736600"/>
          </a:xfrm>
          <a:prstGeom prst="rect">
            <a:avLst/>
          </a:prstGeom>
        </p:spPr>
      </p:pic>
      <p:pic>
        <p:nvPicPr>
          <p:cNvPr id="13" name="Image 11" descr="preencoded.png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462694" y="1062803"/>
            <a:ext cx="355600" cy="355600"/>
          </a:xfrm>
          <a:prstGeom prst="rect">
            <a:avLst/>
          </a:prstGeom>
        </p:spPr>
      </p:pic>
      <p:pic>
        <p:nvPicPr>
          <p:cNvPr id="14" name="Image 12" descr="preencoded.png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032500" y="4889500"/>
            <a:ext cx="5207000" cy="520700"/>
          </a:xfrm>
          <a:prstGeom prst="rect">
            <a:avLst/>
          </a:prstGeom>
        </p:spPr>
      </p:pic>
      <p:pic>
        <p:nvPicPr>
          <p:cNvPr id="15" name="Image 13" descr="preencoded.png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977900" y="1790700"/>
            <a:ext cx="3644900" cy="1816100"/>
          </a:xfrm>
          <a:prstGeom prst="rect">
            <a:avLst/>
          </a:prstGeom>
        </p:spPr>
      </p:pic>
      <p:pic>
        <p:nvPicPr>
          <p:cNvPr id="16" name="Image 14" descr="preencoded.png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028700" y="1397000"/>
            <a:ext cx="711200" cy="76200"/>
          </a:xfrm>
          <a:prstGeom prst="rect">
            <a:avLst/>
          </a:prstGeom>
        </p:spPr>
      </p:pic>
      <p:pic>
        <p:nvPicPr>
          <p:cNvPr id="17" name="Image 15" descr="preencoded.png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977900" y="4076700"/>
            <a:ext cx="3098800" cy="952500"/>
          </a:xfrm>
          <a:prstGeom prst="rect">
            <a:avLst/>
          </a:prstGeom>
        </p:spPr>
      </p:pic>
      <p:sp>
        <p:nvSpPr>
          <p:cNvPr id="18" name="Text 0"/>
          <p:cNvSpPr/>
          <p:nvPr/>
        </p:nvSpPr>
        <p:spPr>
          <a:xfrm>
            <a:off x="5527040" y="2558852"/>
            <a:ext cx="274320" cy="292497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t"/>
          <a:lstStyle/>
          <a:p>
            <a:pPr marL="0" indent="0" algn="ctr">
              <a:lnSpc>
                <a:spcPts val="2304"/>
              </a:lnSpc>
              <a:buNone/>
            </a:pPr>
            <a:endParaRPr lang="en-US" sz="1600" dirty="0"/>
          </a:p>
        </p:txBody>
      </p:sp>
      <p:sp>
        <p:nvSpPr>
          <p:cNvPr id="19" name="Text 1"/>
          <p:cNvSpPr/>
          <p:nvPr/>
        </p:nvSpPr>
        <p:spPr>
          <a:xfrm>
            <a:off x="6032500" y="1078052"/>
            <a:ext cx="5207000" cy="438547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t"/>
          <a:lstStyle/>
          <a:p>
            <a:pPr marL="0" indent="0" algn="l">
              <a:lnSpc>
                <a:spcPts val="1728"/>
              </a:lnSpc>
              <a:buNone/>
            </a:pPr>
            <a:r>
              <a:rPr lang="en-GB" sz="1200" dirty="0">
                <a:solidFill>
                  <a:schemeClr val="bg1">
                    <a:lumMod val="95000"/>
                  </a:schemeClr>
                </a:solidFill>
              </a:rPr>
              <a:t>ICMP ping reconnaissance to identify active hosts on the network</a:t>
            </a:r>
            <a:endParaRPr lang="en-US" sz="12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0" name="Text 2"/>
          <p:cNvSpPr/>
          <p:nvPr/>
        </p:nvSpPr>
        <p:spPr>
          <a:xfrm>
            <a:off x="5527040" y="3905052"/>
            <a:ext cx="274320" cy="292497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t"/>
          <a:lstStyle/>
          <a:p>
            <a:pPr marL="0" indent="0" algn="ctr">
              <a:lnSpc>
                <a:spcPts val="2304"/>
              </a:lnSpc>
              <a:buNone/>
            </a:pPr>
            <a:endParaRPr lang="en-US" sz="1600" dirty="0"/>
          </a:p>
        </p:txBody>
      </p:sp>
      <p:sp>
        <p:nvSpPr>
          <p:cNvPr id="22" name="Text 4"/>
          <p:cNvSpPr/>
          <p:nvPr/>
        </p:nvSpPr>
        <p:spPr>
          <a:xfrm>
            <a:off x="3700780" y="996751"/>
            <a:ext cx="274320" cy="292497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t"/>
          <a:lstStyle/>
          <a:p>
            <a:pPr marL="0" indent="0" algn="ctr">
              <a:lnSpc>
                <a:spcPts val="2304"/>
              </a:lnSpc>
              <a:buNone/>
            </a:pPr>
            <a:r>
              <a:rPr lang="en-US" sz="1600" b="1" dirty="0">
                <a:solidFill>
                  <a:srgbClr val="000000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3</a:t>
            </a:r>
            <a:endParaRPr lang="en-US" sz="1600" dirty="0"/>
          </a:p>
        </p:txBody>
      </p:sp>
      <p:sp>
        <p:nvSpPr>
          <p:cNvPr id="24" name="Text 6"/>
          <p:cNvSpPr/>
          <p:nvPr/>
        </p:nvSpPr>
        <p:spPr>
          <a:xfrm>
            <a:off x="5527040" y="5467152"/>
            <a:ext cx="274320" cy="292497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t"/>
          <a:lstStyle/>
          <a:p>
            <a:pPr marL="0" indent="0" algn="ctr">
              <a:lnSpc>
                <a:spcPts val="2304"/>
              </a:lnSpc>
              <a:buNone/>
            </a:pPr>
            <a:endParaRPr lang="en-US" sz="1600" dirty="0"/>
          </a:p>
        </p:txBody>
      </p:sp>
      <p:sp>
        <p:nvSpPr>
          <p:cNvPr id="26" name="Text 8"/>
          <p:cNvSpPr/>
          <p:nvPr/>
        </p:nvSpPr>
        <p:spPr>
          <a:xfrm>
            <a:off x="990600" y="1828800"/>
            <a:ext cx="3975100" cy="1195785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t"/>
          <a:lstStyle/>
          <a:p>
            <a:pPr marL="0" indent="0" algn="l">
              <a:lnSpc>
                <a:spcPts val="4608"/>
              </a:lnSpc>
              <a:buNone/>
            </a:pPr>
            <a:r>
              <a:rPr lang="en-US" sz="3200" b="1" dirty="0">
                <a:solidFill>
                  <a:srgbClr val="FFFFFF"/>
                </a:solidFill>
                <a:latin typeface="Poppins_Bold" pitchFamily="34" charset="0"/>
                <a:ea typeface="Poppins_Bold" pitchFamily="34" charset="-122"/>
                <a:cs typeface="Poppins_Bold" pitchFamily="34" charset="-120"/>
              </a:rPr>
              <a:t>Simulated Attack Scenarios</a:t>
            </a:r>
            <a:endParaRPr lang="en-US" sz="3200" dirty="0"/>
          </a:p>
        </p:txBody>
      </p:sp>
      <p:sp>
        <p:nvSpPr>
          <p:cNvPr id="27" name="Text 9"/>
          <p:cNvSpPr/>
          <p:nvPr/>
        </p:nvSpPr>
        <p:spPr>
          <a:xfrm>
            <a:off x="1079500" y="4178300"/>
            <a:ext cx="2895600" cy="548283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t"/>
          <a:lstStyle/>
          <a:p>
            <a:pPr marL="0" indent="0" algn="l">
              <a:lnSpc>
                <a:spcPts val="1440"/>
              </a:lnSpc>
              <a:buNone/>
            </a:pPr>
            <a:r>
              <a:rPr lang="en-US" sz="1200" dirty="0">
                <a:solidFill>
                  <a:srgbClr val="808080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A range of attacks from reconnaissance to advanced exploits were simulated to test the NIDS detection capabilities.</a:t>
            </a:r>
            <a:endParaRPr lang="en-US" sz="1200" dirty="0"/>
          </a:p>
        </p:txBody>
      </p:sp>
      <p:pic>
        <p:nvPicPr>
          <p:cNvPr id="28" name="Image 11" descr="preencoded.png">
            <a:extLst>
              <a:ext uri="{FF2B5EF4-FFF2-40B4-BE49-F238E27FC236}">
                <a16:creationId xmlns:a16="http://schemas.microsoft.com/office/drawing/2014/main" id="{7509F739-C549-46A9-876B-379AEAFBAD7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462694" y="3787195"/>
            <a:ext cx="355600" cy="355600"/>
          </a:xfrm>
          <a:prstGeom prst="rect">
            <a:avLst/>
          </a:prstGeom>
        </p:spPr>
      </p:pic>
      <p:pic>
        <p:nvPicPr>
          <p:cNvPr id="29" name="Image 9" descr="preencoded.png">
            <a:extLst>
              <a:ext uri="{FF2B5EF4-FFF2-40B4-BE49-F238E27FC236}">
                <a16:creationId xmlns:a16="http://schemas.microsoft.com/office/drawing/2014/main" id="{88A37084-2AF1-4B5B-B917-41923E5F811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445760" y="4541068"/>
            <a:ext cx="355600" cy="355600"/>
          </a:xfrm>
          <a:prstGeom prst="rect">
            <a:avLst/>
          </a:prstGeom>
        </p:spPr>
      </p:pic>
      <p:pic>
        <p:nvPicPr>
          <p:cNvPr id="30" name="Image 5" descr="preencoded.png">
            <a:extLst>
              <a:ext uri="{FF2B5EF4-FFF2-40B4-BE49-F238E27FC236}">
                <a16:creationId xmlns:a16="http://schemas.microsoft.com/office/drawing/2014/main" id="{8E876A54-64B1-4B5D-A637-E99CE5154A6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64388" y="5268043"/>
            <a:ext cx="355600" cy="355600"/>
          </a:xfrm>
          <a:prstGeom prst="rect">
            <a:avLst/>
          </a:prstGeom>
        </p:spPr>
      </p:pic>
      <p:sp>
        <p:nvSpPr>
          <p:cNvPr id="32" name="Text 1">
            <a:extLst>
              <a:ext uri="{FF2B5EF4-FFF2-40B4-BE49-F238E27FC236}">
                <a16:creationId xmlns:a16="http://schemas.microsoft.com/office/drawing/2014/main" id="{38FDC534-3916-4E23-B08F-E74CBEDB1BFA}"/>
              </a:ext>
            </a:extLst>
          </p:cNvPr>
          <p:cNvSpPr/>
          <p:nvPr/>
        </p:nvSpPr>
        <p:spPr>
          <a:xfrm>
            <a:off x="6032500" y="1815604"/>
            <a:ext cx="5207000" cy="438547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t"/>
          <a:lstStyle/>
          <a:p>
            <a:pPr marL="0" indent="0" algn="l">
              <a:lnSpc>
                <a:spcPts val="1728"/>
              </a:lnSpc>
              <a:buNone/>
            </a:pPr>
            <a:r>
              <a:rPr lang="en-GB" sz="1200" dirty="0">
                <a:solidFill>
                  <a:schemeClr val="bg1">
                    <a:lumMod val="95000"/>
                  </a:schemeClr>
                </a:solidFill>
              </a:rPr>
              <a:t>Nmap port scanning to discover open services and exposed ports</a:t>
            </a:r>
            <a:endParaRPr lang="en-US" sz="12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3" name="Text 1">
            <a:extLst>
              <a:ext uri="{FF2B5EF4-FFF2-40B4-BE49-F238E27FC236}">
                <a16:creationId xmlns:a16="http://schemas.microsoft.com/office/drawing/2014/main" id="{D57306AE-5557-4956-B34E-DD61C2F7BF48}"/>
              </a:ext>
            </a:extLst>
          </p:cNvPr>
          <p:cNvSpPr/>
          <p:nvPr/>
        </p:nvSpPr>
        <p:spPr>
          <a:xfrm>
            <a:off x="6032500" y="2444452"/>
            <a:ext cx="5207000" cy="438547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t"/>
          <a:lstStyle/>
          <a:p>
            <a:pPr>
              <a:lnSpc>
                <a:spcPts val="1728"/>
              </a:lnSpc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SYN flood denial-of-service attack exhausting server connection resources</a:t>
            </a:r>
          </a:p>
          <a:p>
            <a:pPr marL="0" indent="0" algn="l">
              <a:lnSpc>
                <a:spcPts val="1728"/>
              </a:lnSpc>
              <a:buNone/>
            </a:pPr>
            <a:endParaRPr lang="en-US" sz="12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4" name="Text 1">
            <a:extLst>
              <a:ext uri="{FF2B5EF4-FFF2-40B4-BE49-F238E27FC236}">
                <a16:creationId xmlns:a16="http://schemas.microsoft.com/office/drawing/2014/main" id="{A3D46331-80FD-42DA-B319-40B774DB8027}"/>
              </a:ext>
            </a:extLst>
          </p:cNvPr>
          <p:cNvSpPr/>
          <p:nvPr/>
        </p:nvSpPr>
        <p:spPr>
          <a:xfrm>
            <a:off x="6032500" y="3168154"/>
            <a:ext cx="5207000" cy="438547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t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Unauthorized access attempts targeting restricted or protected web resources</a:t>
            </a:r>
          </a:p>
        </p:txBody>
      </p:sp>
      <p:sp>
        <p:nvSpPr>
          <p:cNvPr id="35" name="Text 1">
            <a:extLst>
              <a:ext uri="{FF2B5EF4-FFF2-40B4-BE49-F238E27FC236}">
                <a16:creationId xmlns:a16="http://schemas.microsoft.com/office/drawing/2014/main" id="{69EC69E7-6D91-43C5-BCF4-3C9D09B0D171}"/>
              </a:ext>
            </a:extLst>
          </p:cNvPr>
          <p:cNvSpPr/>
          <p:nvPr/>
        </p:nvSpPr>
        <p:spPr>
          <a:xfrm>
            <a:off x="6032500" y="5336959"/>
            <a:ext cx="5207000" cy="438547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t"/>
          <a:lstStyle/>
          <a:p>
            <a:r>
              <a:rPr lang="en-GB" sz="1200" dirty="0">
                <a:solidFill>
                  <a:schemeClr val="bg1">
                    <a:lumMod val="95000"/>
                  </a:schemeClr>
                </a:solidFill>
              </a:rPr>
              <a:t>Brute force authentication attacks using repeated login credential attempts</a:t>
            </a:r>
          </a:p>
        </p:txBody>
      </p:sp>
      <p:sp>
        <p:nvSpPr>
          <p:cNvPr id="36" name="Text 1">
            <a:extLst>
              <a:ext uri="{FF2B5EF4-FFF2-40B4-BE49-F238E27FC236}">
                <a16:creationId xmlns:a16="http://schemas.microsoft.com/office/drawing/2014/main" id="{FB03298C-01A3-4068-899B-138D0A469659}"/>
              </a:ext>
            </a:extLst>
          </p:cNvPr>
          <p:cNvSpPr/>
          <p:nvPr/>
        </p:nvSpPr>
        <p:spPr>
          <a:xfrm>
            <a:off x="6032500" y="3857426"/>
            <a:ext cx="5207000" cy="438547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t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SQL injection attacks manipulating database queries through malicious input</a:t>
            </a:r>
          </a:p>
        </p:txBody>
      </p:sp>
      <p:sp>
        <p:nvSpPr>
          <p:cNvPr id="37" name="Text 1">
            <a:extLst>
              <a:ext uri="{FF2B5EF4-FFF2-40B4-BE49-F238E27FC236}">
                <a16:creationId xmlns:a16="http://schemas.microsoft.com/office/drawing/2014/main" id="{43650D20-4B34-4CDA-9BD2-6E86FE012EA3}"/>
              </a:ext>
            </a:extLst>
          </p:cNvPr>
          <p:cNvSpPr/>
          <p:nvPr/>
        </p:nvSpPr>
        <p:spPr>
          <a:xfrm>
            <a:off x="6032500" y="4577515"/>
            <a:ext cx="5207000" cy="438547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t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Directory traversal exploits accessing sensitive files outside web root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FC6968F-C97E-43F1-AE9F-A520364912FE}"/>
              </a:ext>
            </a:extLst>
          </p:cNvPr>
          <p:cNvSpPr txBox="1"/>
          <p:nvPr/>
        </p:nvSpPr>
        <p:spPr>
          <a:xfrm>
            <a:off x="5492527" y="3763353"/>
            <a:ext cx="274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</a:t>
            </a:r>
            <a:endParaRPr lang="en-GB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582B03FB-F7DA-4CFA-9789-698FDFB02CB8}"/>
              </a:ext>
            </a:extLst>
          </p:cNvPr>
          <p:cNvSpPr txBox="1"/>
          <p:nvPr/>
        </p:nvSpPr>
        <p:spPr>
          <a:xfrm>
            <a:off x="5480450" y="1699273"/>
            <a:ext cx="274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  <a:endParaRPr lang="en-GB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D102630D-192E-4107-ADA7-F46882C80D48}"/>
              </a:ext>
            </a:extLst>
          </p:cNvPr>
          <p:cNvSpPr txBox="1"/>
          <p:nvPr/>
        </p:nvSpPr>
        <p:spPr>
          <a:xfrm>
            <a:off x="5527040" y="2316451"/>
            <a:ext cx="274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  <a:endParaRPr lang="en-GB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5C62C18A-874E-40BC-9E2A-24F09D22CEA6}"/>
              </a:ext>
            </a:extLst>
          </p:cNvPr>
          <p:cNvSpPr txBox="1"/>
          <p:nvPr/>
        </p:nvSpPr>
        <p:spPr>
          <a:xfrm>
            <a:off x="5525770" y="3070981"/>
            <a:ext cx="274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  <a:endParaRPr lang="en-GB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55F7563-8945-4157-A095-F2F58210A146}"/>
              </a:ext>
            </a:extLst>
          </p:cNvPr>
          <p:cNvSpPr txBox="1"/>
          <p:nvPr/>
        </p:nvSpPr>
        <p:spPr>
          <a:xfrm>
            <a:off x="5477582" y="4520168"/>
            <a:ext cx="274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</a:t>
            </a:r>
            <a:endParaRPr lang="en-GB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FCABBD18-6CC4-4E7C-B79A-F762DBF0A5DB}"/>
              </a:ext>
            </a:extLst>
          </p:cNvPr>
          <p:cNvSpPr txBox="1"/>
          <p:nvPr/>
        </p:nvSpPr>
        <p:spPr>
          <a:xfrm>
            <a:off x="5482949" y="1036165"/>
            <a:ext cx="274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  <a:endParaRPr lang="en-GB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F23C38C7-75C4-4DEF-9860-92B83C27148C}"/>
              </a:ext>
            </a:extLst>
          </p:cNvPr>
          <p:cNvSpPr txBox="1"/>
          <p:nvPr/>
        </p:nvSpPr>
        <p:spPr>
          <a:xfrm>
            <a:off x="5498189" y="5254009"/>
            <a:ext cx="274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</a:t>
            </a:r>
            <a:endParaRPr lang="en-GB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0400" y="965200"/>
            <a:ext cx="10655300" cy="647700"/>
          </a:xfrm>
          <a:prstGeom prst="rect">
            <a:avLst/>
          </a:prstGeom>
        </p:spPr>
      </p:pic>
      <p:pic>
        <p:nvPicPr>
          <p:cNvPr id="7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0400" y="342900"/>
            <a:ext cx="8686801" cy="635000"/>
          </a:xfrm>
          <a:prstGeom prst="rect">
            <a:avLst/>
          </a:prstGeom>
        </p:spPr>
      </p:pic>
      <p:pic>
        <p:nvPicPr>
          <p:cNvPr id="8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52450" y="501650"/>
            <a:ext cx="101600" cy="368300"/>
          </a:xfrm>
          <a:prstGeom prst="rect">
            <a:avLst/>
          </a:prstGeom>
        </p:spPr>
      </p:pic>
      <p:pic>
        <p:nvPicPr>
          <p:cNvPr id="9" name="Image 7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778000" y="3009900"/>
            <a:ext cx="635000" cy="317500"/>
          </a:xfrm>
          <a:prstGeom prst="rect">
            <a:avLst/>
          </a:prstGeom>
        </p:spPr>
      </p:pic>
      <p:pic>
        <p:nvPicPr>
          <p:cNvPr id="10" name="Image 8" descr="preencoded.pn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06500" y="2336800"/>
            <a:ext cx="1714500" cy="1714500"/>
          </a:xfrm>
          <a:prstGeom prst="rect">
            <a:avLst/>
          </a:prstGeom>
        </p:spPr>
      </p:pic>
      <p:pic>
        <p:nvPicPr>
          <p:cNvPr id="11" name="Image 9" descr="preencoded.png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206500" y="2336800"/>
            <a:ext cx="1714500" cy="1714500"/>
          </a:xfrm>
          <a:prstGeom prst="rect">
            <a:avLst/>
          </a:prstGeom>
        </p:spPr>
      </p:pic>
      <p:pic>
        <p:nvPicPr>
          <p:cNvPr id="12" name="Image 10" descr="preencoded.png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206500" y="4521200"/>
            <a:ext cx="1727200" cy="241300"/>
          </a:xfrm>
          <a:prstGeom prst="rect">
            <a:avLst/>
          </a:prstGeom>
        </p:spPr>
      </p:pic>
      <p:pic>
        <p:nvPicPr>
          <p:cNvPr id="13" name="Image 11" descr="preencoded.png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206500" y="5232400"/>
            <a:ext cx="1727200" cy="558800"/>
          </a:xfrm>
          <a:prstGeom prst="rect">
            <a:avLst/>
          </a:prstGeom>
        </p:spPr>
      </p:pic>
      <p:pic>
        <p:nvPicPr>
          <p:cNvPr id="14" name="Image 12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546600" y="3009900"/>
            <a:ext cx="635000" cy="317500"/>
          </a:xfrm>
          <a:prstGeom prst="rect">
            <a:avLst/>
          </a:prstGeom>
        </p:spPr>
      </p:pic>
      <p:pic>
        <p:nvPicPr>
          <p:cNvPr id="15" name="Image 13" descr="preencoded.png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975100" y="2336800"/>
            <a:ext cx="1714500" cy="1714500"/>
          </a:xfrm>
          <a:prstGeom prst="rect">
            <a:avLst/>
          </a:prstGeom>
        </p:spPr>
      </p:pic>
      <p:pic>
        <p:nvPicPr>
          <p:cNvPr id="16" name="Image 14" descr="preencoded.png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000500" y="2336800"/>
            <a:ext cx="1714500" cy="1714500"/>
          </a:xfrm>
          <a:prstGeom prst="rect">
            <a:avLst/>
          </a:prstGeom>
        </p:spPr>
      </p:pic>
      <p:pic>
        <p:nvPicPr>
          <p:cNvPr id="17" name="Image 15" descr="preencoded.png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3721100" y="4521200"/>
            <a:ext cx="2108200" cy="241300"/>
          </a:xfrm>
          <a:prstGeom prst="rect">
            <a:avLst/>
          </a:prstGeom>
        </p:spPr>
      </p:pic>
      <p:pic>
        <p:nvPicPr>
          <p:cNvPr id="18" name="Image 16" descr="preencoded.png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3987800" y="5232400"/>
            <a:ext cx="1727200" cy="736600"/>
          </a:xfrm>
          <a:prstGeom prst="rect">
            <a:avLst/>
          </a:prstGeom>
        </p:spPr>
      </p:pic>
      <p:pic>
        <p:nvPicPr>
          <p:cNvPr id="19" name="Image 17" descr="preencoded.png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7416800" y="3009900"/>
            <a:ext cx="584200" cy="317500"/>
          </a:xfrm>
          <a:prstGeom prst="rect">
            <a:avLst/>
          </a:prstGeom>
        </p:spPr>
      </p:pic>
      <p:pic>
        <p:nvPicPr>
          <p:cNvPr id="20" name="Image 18" descr="preencoded.png"/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6769100" y="2336800"/>
            <a:ext cx="1714500" cy="1714500"/>
          </a:xfrm>
          <a:prstGeom prst="rect">
            <a:avLst/>
          </a:prstGeom>
        </p:spPr>
      </p:pic>
      <p:pic>
        <p:nvPicPr>
          <p:cNvPr id="21" name="Image 19" descr="preencoded.png"/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6769100" y="2336800"/>
            <a:ext cx="1714500" cy="1714500"/>
          </a:xfrm>
          <a:prstGeom prst="rect">
            <a:avLst/>
          </a:prstGeom>
        </p:spPr>
      </p:pic>
      <p:pic>
        <p:nvPicPr>
          <p:cNvPr id="22" name="Image 20" descr="preencoded.png"/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6756400" y="4521200"/>
            <a:ext cx="1727200" cy="495300"/>
          </a:xfrm>
          <a:prstGeom prst="rect">
            <a:avLst/>
          </a:prstGeom>
        </p:spPr>
      </p:pic>
      <p:pic>
        <p:nvPicPr>
          <p:cNvPr id="23" name="Image 21" descr="preencoded.png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6756400" y="5232400"/>
            <a:ext cx="1727200" cy="736600"/>
          </a:xfrm>
          <a:prstGeom prst="rect">
            <a:avLst/>
          </a:prstGeom>
        </p:spPr>
      </p:pic>
      <p:pic>
        <p:nvPicPr>
          <p:cNvPr id="24" name="Image 22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134600" y="3009900"/>
            <a:ext cx="635001" cy="317500"/>
          </a:xfrm>
          <a:prstGeom prst="rect">
            <a:avLst/>
          </a:prstGeom>
        </p:spPr>
      </p:pic>
      <p:pic>
        <p:nvPicPr>
          <p:cNvPr id="25" name="Image 23" descr="preencoded.png"/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9537700" y="2336800"/>
            <a:ext cx="1714500" cy="1714500"/>
          </a:xfrm>
          <a:prstGeom prst="rect">
            <a:avLst/>
          </a:prstGeom>
        </p:spPr>
      </p:pic>
      <p:pic>
        <p:nvPicPr>
          <p:cNvPr id="26" name="Image 24" descr="preencoded.png"/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9537700" y="2336800"/>
            <a:ext cx="1714500" cy="1714500"/>
          </a:xfrm>
          <a:prstGeom prst="rect">
            <a:avLst/>
          </a:prstGeom>
        </p:spPr>
      </p:pic>
      <p:pic>
        <p:nvPicPr>
          <p:cNvPr id="27" name="Image 25" descr="preencoded.png"/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9525000" y="4521200"/>
            <a:ext cx="1727200" cy="495300"/>
          </a:xfrm>
          <a:prstGeom prst="rect">
            <a:avLst/>
          </a:prstGeom>
        </p:spPr>
      </p:pic>
      <p:pic>
        <p:nvPicPr>
          <p:cNvPr id="28" name="Image 26" descr="preencoded.png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9525000" y="5232400"/>
            <a:ext cx="1727200" cy="736600"/>
          </a:xfrm>
          <a:prstGeom prst="rect">
            <a:avLst/>
          </a:prstGeom>
        </p:spPr>
      </p:pic>
      <p:sp>
        <p:nvSpPr>
          <p:cNvPr id="29" name="Text 0"/>
          <p:cNvSpPr/>
          <p:nvPr/>
        </p:nvSpPr>
        <p:spPr>
          <a:xfrm>
            <a:off x="762000" y="1066800"/>
            <a:ext cx="10452100" cy="438547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t"/>
          <a:lstStyle/>
          <a:p>
            <a:pPr marL="0" indent="0" algn="l">
              <a:lnSpc>
                <a:spcPts val="1728"/>
              </a:lnSpc>
              <a:buNone/>
            </a:pPr>
            <a:r>
              <a:rPr lang="en-US" sz="1200" dirty="0">
                <a:solidFill>
                  <a:srgbClr val="808080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Network traffic is analyzed by Suricata using 12 custom rules. Alerts are logged in EVE JSON format, forwarded by Filebeat, stored in Elasticsearch, and displayed in Kibana for security monitoring.</a:t>
            </a:r>
            <a:endParaRPr lang="en-US" sz="1200" dirty="0"/>
          </a:p>
        </p:txBody>
      </p:sp>
      <p:sp>
        <p:nvSpPr>
          <p:cNvPr id="30" name="Text 1"/>
          <p:cNvSpPr/>
          <p:nvPr/>
        </p:nvSpPr>
        <p:spPr>
          <a:xfrm>
            <a:off x="749300" y="341908"/>
            <a:ext cx="13510261" cy="597892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t"/>
          <a:lstStyle/>
          <a:p>
            <a:pPr marL="0" indent="0" algn="l">
              <a:lnSpc>
                <a:spcPts val="4608"/>
              </a:lnSpc>
              <a:buNone/>
            </a:pPr>
            <a:r>
              <a:rPr lang="en-US" sz="3200" b="1" dirty="0">
                <a:solidFill>
                  <a:srgbClr val="FFFFFF"/>
                </a:solidFill>
                <a:latin typeface="Poppins_Bold" pitchFamily="34" charset="0"/>
                <a:ea typeface="Poppins_Bold" pitchFamily="34" charset="-122"/>
                <a:cs typeface="Poppins_Bold" pitchFamily="34" charset="-120"/>
              </a:rPr>
              <a:t>Detection and Monitoring Pipeline</a:t>
            </a:r>
            <a:endParaRPr lang="en-US" sz="3200" dirty="0"/>
          </a:p>
        </p:txBody>
      </p:sp>
      <p:sp>
        <p:nvSpPr>
          <p:cNvPr id="31" name="Text 2"/>
          <p:cNvSpPr/>
          <p:nvPr/>
        </p:nvSpPr>
        <p:spPr>
          <a:xfrm>
            <a:off x="1778000" y="3009900"/>
            <a:ext cx="2101850" cy="32901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t"/>
          <a:lstStyle/>
          <a:p>
            <a:pPr marL="0" indent="0" algn="l">
              <a:lnSpc>
                <a:spcPts val="2592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12</a:t>
            </a:r>
            <a:endParaRPr lang="en-US" sz="1800" dirty="0"/>
          </a:p>
        </p:txBody>
      </p:sp>
      <p:sp>
        <p:nvSpPr>
          <p:cNvPr id="32" name="Text 3"/>
          <p:cNvSpPr/>
          <p:nvPr/>
        </p:nvSpPr>
        <p:spPr>
          <a:xfrm>
            <a:off x="1206500" y="4521200"/>
            <a:ext cx="1727200" cy="243681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t"/>
          <a:lstStyle/>
          <a:p>
            <a:pPr marL="0" indent="0" algn="ctr">
              <a:lnSpc>
                <a:spcPts val="1920"/>
              </a:lnSpc>
              <a:buNone/>
            </a:pPr>
            <a:r>
              <a:rPr lang="en-US" sz="1600" b="1" dirty="0">
                <a:solidFill>
                  <a:srgbClr val="00A9B5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Suricata</a:t>
            </a:r>
            <a:endParaRPr lang="en-US" sz="1600" dirty="0"/>
          </a:p>
        </p:txBody>
      </p:sp>
      <p:sp>
        <p:nvSpPr>
          <p:cNvPr id="33" name="Text 4"/>
          <p:cNvSpPr/>
          <p:nvPr/>
        </p:nvSpPr>
        <p:spPr>
          <a:xfrm>
            <a:off x="1206500" y="5232400"/>
            <a:ext cx="1727200" cy="731044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t"/>
          <a:lstStyle/>
          <a:p>
            <a:pPr marL="0" indent="0" algn="ctr">
              <a:lnSpc>
                <a:spcPts val="144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Signature-based detection engine generating EVE JSON logs.</a:t>
            </a:r>
            <a:endParaRPr lang="en-US" sz="1200" dirty="0"/>
          </a:p>
        </p:txBody>
      </p:sp>
      <p:sp>
        <p:nvSpPr>
          <p:cNvPr id="34" name="Text 5"/>
          <p:cNvSpPr/>
          <p:nvPr/>
        </p:nvSpPr>
        <p:spPr>
          <a:xfrm>
            <a:off x="4546600" y="3009900"/>
            <a:ext cx="2127250" cy="32901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t"/>
          <a:lstStyle/>
          <a:p>
            <a:pPr marL="0" indent="0" algn="l">
              <a:lnSpc>
                <a:spcPts val="2592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1</a:t>
            </a:r>
            <a:endParaRPr lang="en-US" sz="1800" dirty="0"/>
          </a:p>
        </p:txBody>
      </p:sp>
      <p:sp>
        <p:nvSpPr>
          <p:cNvPr id="35" name="Text 6"/>
          <p:cNvSpPr/>
          <p:nvPr/>
        </p:nvSpPr>
        <p:spPr>
          <a:xfrm>
            <a:off x="3721100" y="4521200"/>
            <a:ext cx="2108200" cy="243681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t"/>
          <a:lstStyle/>
          <a:p>
            <a:pPr marL="0" indent="0" algn="ctr">
              <a:lnSpc>
                <a:spcPts val="1920"/>
              </a:lnSpc>
              <a:buNone/>
            </a:pPr>
            <a:r>
              <a:rPr lang="en-US" sz="1600" dirty="0">
                <a:solidFill>
                  <a:srgbClr val="57EFE9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Aggregation</a:t>
            </a:r>
            <a:endParaRPr lang="en-US" sz="1600" dirty="0"/>
          </a:p>
        </p:txBody>
      </p:sp>
      <p:sp>
        <p:nvSpPr>
          <p:cNvPr id="36" name="Text 7"/>
          <p:cNvSpPr/>
          <p:nvPr/>
        </p:nvSpPr>
        <p:spPr>
          <a:xfrm>
            <a:off x="3797300" y="5232400"/>
            <a:ext cx="1993900" cy="365522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t"/>
          <a:lstStyle/>
          <a:p>
            <a:pPr marL="0" indent="0" algn="ctr">
              <a:lnSpc>
                <a:spcPts val="144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Filebeat aggregates and forwards logs automatically.</a:t>
            </a:r>
            <a:endParaRPr lang="en-US" sz="1200" dirty="0"/>
          </a:p>
        </p:txBody>
      </p:sp>
      <p:sp>
        <p:nvSpPr>
          <p:cNvPr id="37" name="Text 8"/>
          <p:cNvSpPr/>
          <p:nvPr/>
        </p:nvSpPr>
        <p:spPr>
          <a:xfrm>
            <a:off x="7416800" y="3009900"/>
            <a:ext cx="2025650" cy="32901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t"/>
          <a:lstStyle/>
          <a:p>
            <a:pPr marL="0" indent="0" algn="l">
              <a:lnSpc>
                <a:spcPts val="2592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1</a:t>
            </a:r>
            <a:endParaRPr lang="en-US" sz="1800" dirty="0"/>
          </a:p>
        </p:txBody>
      </p:sp>
      <p:sp>
        <p:nvSpPr>
          <p:cNvPr id="38" name="Text 9"/>
          <p:cNvSpPr/>
          <p:nvPr/>
        </p:nvSpPr>
        <p:spPr>
          <a:xfrm>
            <a:off x="6583680" y="4521200"/>
            <a:ext cx="2072640" cy="243681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t"/>
          <a:lstStyle/>
          <a:p>
            <a:pPr marL="0" indent="0" algn="ctr">
              <a:lnSpc>
                <a:spcPts val="1920"/>
              </a:lnSpc>
              <a:buNone/>
            </a:pPr>
            <a:r>
              <a:rPr lang="en-US" sz="1600" dirty="0">
                <a:solidFill>
                  <a:srgbClr val="A5EC98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Elasticsearch</a:t>
            </a:r>
            <a:endParaRPr lang="en-US" sz="1600" dirty="0"/>
          </a:p>
        </p:txBody>
      </p:sp>
      <p:sp>
        <p:nvSpPr>
          <p:cNvPr id="39" name="Text 10"/>
          <p:cNvSpPr/>
          <p:nvPr/>
        </p:nvSpPr>
        <p:spPr>
          <a:xfrm>
            <a:off x="6553199" y="5232400"/>
            <a:ext cx="2487283" cy="365522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t"/>
          <a:lstStyle/>
          <a:p>
            <a:pPr marL="0" indent="0" algn="ctr">
              <a:lnSpc>
                <a:spcPts val="144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Logs are indexed into Elasticsearch by Filebeat.</a:t>
            </a:r>
            <a:endParaRPr lang="en-US" sz="1200" dirty="0"/>
          </a:p>
        </p:txBody>
      </p:sp>
      <p:sp>
        <p:nvSpPr>
          <p:cNvPr id="40" name="Text 11"/>
          <p:cNvSpPr/>
          <p:nvPr/>
        </p:nvSpPr>
        <p:spPr>
          <a:xfrm>
            <a:off x="10134600" y="3009900"/>
            <a:ext cx="1962150" cy="32901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t"/>
          <a:lstStyle/>
          <a:p>
            <a:pPr marL="0" indent="0" algn="l">
              <a:lnSpc>
                <a:spcPts val="2592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1</a:t>
            </a:r>
            <a:endParaRPr lang="en-US" sz="1800" dirty="0"/>
          </a:p>
        </p:txBody>
      </p:sp>
      <p:sp>
        <p:nvSpPr>
          <p:cNvPr id="41" name="Text 12"/>
          <p:cNvSpPr/>
          <p:nvPr/>
        </p:nvSpPr>
        <p:spPr>
          <a:xfrm>
            <a:off x="9352280" y="4521200"/>
            <a:ext cx="2072640" cy="243681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t"/>
          <a:lstStyle/>
          <a:p>
            <a:pPr marL="0" indent="0" algn="ctr">
              <a:lnSpc>
                <a:spcPts val="1920"/>
              </a:lnSpc>
              <a:buNone/>
            </a:pPr>
            <a:r>
              <a:rPr lang="en-US" sz="1600" dirty="0">
                <a:solidFill>
                  <a:srgbClr val="D3F87B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Visualization</a:t>
            </a:r>
            <a:endParaRPr lang="en-US" sz="1600" dirty="0"/>
          </a:p>
        </p:txBody>
      </p:sp>
      <p:sp>
        <p:nvSpPr>
          <p:cNvPr id="42" name="Text 13"/>
          <p:cNvSpPr/>
          <p:nvPr/>
        </p:nvSpPr>
        <p:spPr>
          <a:xfrm>
            <a:off x="9436100" y="5232400"/>
            <a:ext cx="2044700" cy="365522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t"/>
          <a:lstStyle/>
          <a:p>
            <a:pPr marL="0" indent="0" algn="ctr">
              <a:lnSpc>
                <a:spcPts val="144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Kibana dashboards offer real-time attack visibility.</a:t>
            </a:r>
            <a:endParaRPr lang="en-US" sz="12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30400" y="3009900"/>
            <a:ext cx="8318500" cy="977900"/>
          </a:xfrm>
          <a:prstGeom prst="rect">
            <a:avLst/>
          </a:prstGeom>
        </p:spPr>
      </p:pic>
      <p:pic>
        <p:nvPicPr>
          <p:cNvPr id="8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181600" y="4178300"/>
            <a:ext cx="1828800" cy="76200"/>
          </a:xfrm>
          <a:prstGeom prst="rect">
            <a:avLst/>
          </a:prstGeom>
        </p:spPr>
      </p:pic>
      <p:sp>
        <p:nvSpPr>
          <p:cNvPr id="9" name="Text 0"/>
          <p:cNvSpPr/>
          <p:nvPr/>
        </p:nvSpPr>
        <p:spPr>
          <a:xfrm>
            <a:off x="1168400" y="3048000"/>
            <a:ext cx="9855201" cy="9144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t"/>
          <a:lstStyle/>
          <a:p>
            <a:pPr marL="0" indent="0" algn="ctr">
              <a:lnSpc>
                <a:spcPts val="7200"/>
              </a:lnSpc>
              <a:buNone/>
            </a:pPr>
            <a:r>
              <a:rPr lang="en-US" sz="6000" b="1" dirty="0">
                <a:solidFill>
                  <a:srgbClr val="FFFFFF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Results</a:t>
            </a:r>
            <a:endParaRPr lang="en-US" sz="60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417</Words>
  <Application>Microsoft Office PowerPoint</Application>
  <PresentationFormat>Widescreen</PresentationFormat>
  <Paragraphs>58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Outfit</vt:lpstr>
      <vt:lpstr>Poppins_Bold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Ali Janbein</cp:lastModifiedBy>
  <cp:revision>3</cp:revision>
  <dcterms:created xsi:type="dcterms:W3CDTF">2026-02-01T12:07:47Z</dcterms:created>
  <dcterms:modified xsi:type="dcterms:W3CDTF">2026-02-02T08:44:46Z</dcterms:modified>
</cp:coreProperties>
</file>